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4"/>
  </p:notesMasterIdLst>
  <p:handoutMasterIdLst>
    <p:handoutMasterId r:id="rId15"/>
  </p:handoutMasterIdLst>
  <p:sldIdLst>
    <p:sldId id="286" r:id="rId2"/>
    <p:sldId id="278" r:id="rId3"/>
    <p:sldId id="303" r:id="rId4"/>
    <p:sldId id="309" r:id="rId5"/>
    <p:sldId id="300" r:id="rId6"/>
    <p:sldId id="306" r:id="rId7"/>
    <p:sldId id="298" r:id="rId8"/>
    <p:sldId id="299" r:id="rId9"/>
    <p:sldId id="307" r:id="rId10"/>
    <p:sldId id="308" r:id="rId11"/>
    <p:sldId id="310" r:id="rId12"/>
    <p:sldId id="302" r:id="rId13"/>
  </p:sldIdLst>
  <p:sldSz cx="9144000" cy="5143500" type="screen16x9"/>
  <p:notesSz cx="9866313" cy="67357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9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39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9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9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4894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1873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8853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5829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7" autoAdjust="0"/>
    <p:restoredTop sz="95578" autoAdjust="0"/>
  </p:normalViewPr>
  <p:slideViewPr>
    <p:cSldViewPr>
      <p:cViewPr varScale="1">
        <p:scale>
          <a:sx n="77" d="100"/>
          <a:sy n="77" d="100"/>
        </p:scale>
        <p:origin x="-102" y="-133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14"/>
      </p:cViewPr>
      <p:guideLst>
        <p:guide orient="horz" pos="2122"/>
        <p:guide pos="31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08D0E-6FAE-4BC7-A980-A3FAB5130163}" type="datetimeFigureOut">
              <a:rPr lang="ru-RU" smtClean="0"/>
              <a:pPr/>
              <a:t>29.11.2019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C57FD-8AF6-4658-8063-52C6AEEC3A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8A896-5374-4831-8D27-17D58AE534B8}" type="datetimeFigureOut">
              <a:rPr lang="ru-RU" smtClean="0"/>
              <a:pPr/>
              <a:t>29.11.2019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87638" y="504825"/>
            <a:ext cx="449103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AF6E-BB3B-4909-877F-D30D5BFF941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76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58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36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915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94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873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853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829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87638" y="504825"/>
            <a:ext cx="4491037" cy="25257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4477949"/>
            <a:ext cx="9144000" cy="665559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4539855"/>
            <a:ext cx="2249488" cy="53459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9035" y="4532718"/>
            <a:ext cx="6784975" cy="53578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6976" indent="0" algn="ctr">
              <a:buNone/>
            </a:lvl2pPr>
            <a:lvl3pPr marL="913958" indent="0" algn="ctr">
              <a:buNone/>
            </a:lvl3pPr>
            <a:lvl4pPr marL="1370936" indent="0" algn="ctr">
              <a:buNone/>
            </a:lvl4pPr>
            <a:lvl5pPr marL="1827915" indent="0" algn="ctr">
              <a:buNone/>
            </a:lvl5pPr>
            <a:lvl6pPr marL="2284894" indent="0" algn="ctr">
              <a:buNone/>
            </a:lvl6pPr>
            <a:lvl7pPr marL="2741873" indent="0" algn="ctr">
              <a:buNone/>
            </a:lvl7pPr>
            <a:lvl8pPr marL="3198853" indent="0" algn="ctr">
              <a:buNone/>
            </a:lvl8pPr>
            <a:lvl9pPr marL="3655829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760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23512E-CB6D-44D3-9097-61AFCB746AE9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177405"/>
            <a:ext cx="5867400" cy="273844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5139E89-C2E8-4953-B7AD-AD818CE6DB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87B5-6976-4A8C-A41B-A301E5766DC8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DDFA3-1F9D-4E77-8746-4DE78BA2F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10" y="0"/>
            <a:ext cx="320675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3"/>
            <a:ext cx="5562600" cy="41374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0"/>
            <a:ext cx="22098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6580C-FCD8-45E2-8AA5-65B1915C662F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10" y="4686300"/>
            <a:ext cx="5573713" cy="273844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9"/>
            <a:ext cx="4000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4AF83-0BDF-4A86-B808-9A0663E6CB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200151"/>
            <a:ext cx="8153400" cy="33718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9A52-6BA8-4C8F-8650-393F3C236067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4D825-8A89-4503-998E-D99E93EFA9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2" y="2057408"/>
            <a:ext cx="7123113" cy="1254919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EE95-FD9C-42E4-AB44-CCFD70643745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A3AD31-B1D6-4D5F-87E2-34D499BDDE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1" y="1192175"/>
            <a:ext cx="3886200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3" y="1192175"/>
            <a:ext cx="3886200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70DF77-D9EA-4BC6-9148-DACCDC36B7BC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6AE322-AFD9-416B-B234-D79E0D7844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9"/>
            <a:ext cx="8153400" cy="6524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1" y="1828800"/>
            <a:ext cx="3886200" cy="2686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1" y="1828800"/>
            <a:ext cx="3886200" cy="2686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1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1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4B92E0-6ECB-4A8A-867F-C3160D002E40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05BFA1-7C76-43A6-B3AC-DEE682624E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63C7-F19E-4CEF-A2E6-BE8024A2156A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9FBD3-2892-4E5B-8BE2-FC5D7F2735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F2848-1CA8-4A5C-A9C0-8CA7C312A79F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1E38E0A-6923-4F7D-B350-AAD3BC7848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04789"/>
            <a:ext cx="8077200" cy="652463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096" tIns="182793" rIns="137096" bIns="91397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55D9-6081-4DBB-B807-F3740835A6FD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94561-684B-4754-82B5-E4513A0AF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3429000"/>
            <a:ext cx="9144000" cy="66556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9523" y="3498063"/>
            <a:ext cx="1463675" cy="53459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3490920"/>
            <a:ext cx="7599362" cy="53459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5" y="0"/>
            <a:ext cx="100013" cy="51506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D3E57D-B4FF-44CC-8701-B5B41987AD08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9"/>
            <a:ext cx="1447800" cy="497681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66567AE-DDC7-4A76-AB0F-625BE92A73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300"/>
            <a:ext cx="4572000" cy="273844"/>
          </a:xfrm>
        </p:spPr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71450"/>
            <a:ext cx="8153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7" tIns="45699" rIns="91397" bIns="456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200151"/>
            <a:ext cx="8153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1" y="4686300"/>
            <a:ext cx="2667000" cy="273844"/>
          </a:xfrm>
          <a:prstGeom prst="rect">
            <a:avLst/>
          </a:prstGeom>
        </p:spPr>
        <p:txBody>
          <a:bodyPr vert="horz" lIns="91397" tIns="45699" rIns="91397" bIns="45699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56A2C66-D8C9-4658-89AE-513FB2F56AC0}" type="datetime1">
              <a:rPr lang="ru-RU" smtClean="0"/>
              <a:pPr>
                <a:defRPr/>
              </a:pPr>
              <a:t>29.11.2019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10" y="4686300"/>
            <a:ext cx="5421313" cy="273844"/>
          </a:xfrm>
          <a:prstGeom prst="rect">
            <a:avLst/>
          </a:prstGeom>
        </p:spPr>
        <p:txBody>
          <a:bodyPr vert="horz" lIns="91397" tIns="45699" rIns="91397" bIns="45699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6306"/>
            <a:ext cx="9144000" cy="23931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959644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59644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" y="953692"/>
            <a:ext cx="533400" cy="183356"/>
          </a:xfrm>
          <a:prstGeom prst="rect">
            <a:avLst/>
          </a:prstGeom>
        </p:spPr>
        <p:txBody>
          <a:bodyPr vert="horz" lIns="91397" tIns="45699" rIns="91397" bIns="45699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31BFA89-B8C3-474B-A213-7C74C93D08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1" r:id="rId2"/>
    <p:sldLayoutId id="2147484356" r:id="rId3"/>
    <p:sldLayoutId id="2147484357" r:id="rId4"/>
    <p:sldLayoutId id="2147484358" r:id="rId5"/>
    <p:sldLayoutId id="2147484352" r:id="rId6"/>
    <p:sldLayoutId id="2147484359" r:id="rId7"/>
    <p:sldLayoutId id="2147484353" r:id="rId8"/>
    <p:sldLayoutId id="2147484360" r:id="rId9"/>
    <p:sldLayoutId id="2147484354" r:id="rId10"/>
    <p:sldLayoutId id="214748436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697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3958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093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7915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8934" indent="-318934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454" indent="-272917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58" indent="-228489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36" indent="-228489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15" indent="-228489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2102" indent="-228489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6290" indent="-228489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0478" indent="-228489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4664" indent="-228489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9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s://twitter.com/MINZDRAV_RF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946111"/>
            <a:ext cx="9144000" cy="197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данных для заполнения формы № 15</a:t>
            </a:r>
          </a:p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«Сведения о медицинском наблюдении за состоянием здоровья лиц, зарегистрированных в Национальном радиационно-эпидемиологическом регистре»</a:t>
            </a:r>
            <a:endParaRPr lang="ru-RU" sz="29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483768" y="3075806"/>
            <a:ext cx="4680520" cy="86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Туманов К.А., зав. лаб., к.б.н.</a:t>
            </a:r>
          </a:p>
          <a:p>
            <a:pPr>
              <a:lnSpc>
                <a:spcPct val="85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им. А.Ф. Цыба – филиал ФГБУ «НМИЦ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радиологии» Минздрава России, г. Обнинск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043608" y="4154330"/>
            <a:ext cx="6912768" cy="86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WEB-семинар по вопросам подготовки и сдачи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ctr">
              <a:lnSpc>
                <a:spcPct val="85000"/>
              </a:lnSpc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годовых статистических отчётов за 201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9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год</a:t>
            </a:r>
          </a:p>
          <a:p>
            <a:pPr algn="ctr">
              <a:lnSpc>
                <a:spcPct val="85000"/>
              </a:lnSpc>
            </a:pP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4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декабря 201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9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г., Москва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3" name="Рисунок 5" descr="http://mrrc.nmicr.ru/assets/css/img/logo-m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384000"/>
            <a:ext cx="533400" cy="53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Группа 16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формы № 15. 2) МЕДСТАТ.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92080" y="3435846"/>
            <a:ext cx="3851920" cy="1738221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444500" lvl="1" indent="-26352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соответствия формы и базы данных регионального сегмента НРЭР</a:t>
            </a:r>
          </a:p>
          <a:p>
            <a:pPr marL="444500" lvl="1" indent="-263525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Контроль значений показателей формы в системе «МЕДСТАТ»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000" y="1573200"/>
            <a:ext cx="9175683" cy="179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и анализ форм № 15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221602"/>
            <a:ext cx="8712048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Ввод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БД РС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сведений за отчётный год.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Передача БД на проверку в МРНЦ.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БД в МРНЦ 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полноту и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отсутствие ошибок.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Получение результата проверки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БД и протоколов ошибок.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Исправление недочётов.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Повтор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пп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 2-5,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пока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БД не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будет согласована.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Генерация формы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№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15 в ПО ведения НРЭР.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Ввод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показателей формы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«Медстат». Передача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данных формы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ЦНИИОИЗ.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Печать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формы в «Медстат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», визирование формы у руководителя.</a:t>
            </a: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Защита бумажной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формы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 ЦНИИОИЗ (проверка соответствия формы и БД РС, контроль формы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 «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Медстат»).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в ЦНИИОИЗ сводных форм № 15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 фед.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округам и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 РФ в целом.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96000" lvl="1" indent="-396000">
              <a:spcAft>
                <a:spcPts val="0"/>
              </a:spcAft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в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отчёта о работе РС НРЭР и справки о состоянии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здоровья контингентов НРЭР. Передача отчёта и справки в </a:t>
            </a:r>
            <a:r>
              <a:rPr lang="ru-RU" dirty="0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Минздрав России.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991697"/>
            <a:ext cx="9144000" cy="57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0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Спасибо за внимание!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843808" y="2473785"/>
            <a:ext cx="6048672" cy="117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tumanov@nrer.ru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(484) 399-32-34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3733" y="2525599"/>
            <a:ext cx="6000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0491" y="3101663"/>
            <a:ext cx="6953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база формы № 15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560258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algn="just">
              <a:spcAft>
                <a:spcPts val="0"/>
              </a:spcAft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Введена приказом Федеральной службы государственной статистики от 27.12.2016 г. № 866 «Об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в сфере охраны здоровья»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271463" lvl="1" algn="just">
              <a:spcAft>
                <a:spcPts val="1200"/>
              </a:spcAft>
              <a:tabLst>
                <a:tab pos="271463" algn="l"/>
              </a:tabLs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http://www.nrer.ru/866_pril3.pdf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271463" lvl="1" algn="just">
              <a:spcAft>
                <a:spcPts val="600"/>
              </a:spcAft>
              <a:tabLst>
                <a:tab pos="271463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Заполняется на основании сведений, содержащихся в региональном сегменте Национального радиационно-эпидемиологического регистра (НРЭР), ведение которого осуществляется во исполнение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ст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 24.1 Закона РФ от 15.05.1991 г. № 1244-1  «О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социальной защите граждан, подвергшихся воздействию радиации вследствие катастрофы на Чернобыльской АЭС»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(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 ред. Федерального закона РФ от 30.12.2012 г. № 329-ФЗ, </a:t>
            </a:r>
            <a:r>
              <a:rPr lang="en-US" sz="140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http://www.nrer.ru/fed_zakon329-fz.pdf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)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7" name="Picture 6" descr="Герб Росс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336" y="2859782"/>
            <a:ext cx="456248" cy="541020"/>
          </a:xfrm>
          <a:prstGeom prst="rect">
            <a:avLst/>
          </a:prstGeom>
          <a:noFill/>
        </p:spPr>
      </p:pic>
      <p:pic>
        <p:nvPicPr>
          <p:cNvPr id="8" name="Рисунок 7" descr="Russian_Federal_State_Statistics_Service_Emblem_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384" y="1315603"/>
            <a:ext cx="457200" cy="536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база ведения НРЭР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82494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algn="just">
              <a:lnSpc>
                <a:spcPct val="95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Постановление Правительства Российской Федерации от 23.07.2013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625 «О порядке формирования и ведения Национального радиационно-эпидемиологического регистра»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http://www.nrer.ru/decision625.pdf</a:t>
            </a:r>
            <a:endParaRPr lang="ru-RU" sz="1400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algn="just">
              <a:lnSpc>
                <a:spcPct val="95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Приказ Министерства здравоохранения Российской Федерации от 23.03.2015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134н «О формах Национального радиационно-эпидемиологического регистра, порядке верификации информации, включенной  в единую федеральную базу данных Национального радиационно-эпидемиологического регистра, а также доступа к ней»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http://www.nrer.ru/order134n.pdf</a:t>
            </a:r>
            <a:endParaRPr lang="ru-RU" sz="1400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algn="just">
              <a:lnSpc>
                <a:spcPct val="95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Информационное письмо Министерства здравоохранения Российской Федерации от 13.05.2015 г. № 24-3/10/2-2096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http://www.nrer.ru/pismo24-3-10-2-2096.pdf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8" name="Picture 6" descr="Герб Росс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336" y="1310650"/>
            <a:ext cx="456248" cy="541020"/>
          </a:xfrm>
          <a:prstGeom prst="rect">
            <a:avLst/>
          </a:prstGeom>
          <a:noFill/>
        </p:spPr>
      </p:pic>
      <p:pic>
        <p:nvPicPr>
          <p:cNvPr id="9" name="Рисунок 8" descr="Минздрав РФ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000" y="2479542"/>
            <a:ext cx="524256" cy="524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Минздрав РФ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000" y="4207734"/>
            <a:ext cx="524256" cy="524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Полнота данных за отчётный год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43808" y="993307"/>
            <a:ext cx="626469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1" algn="ctr">
              <a:spcAft>
                <a:spcPts val="0"/>
              </a:spcAft>
              <a:tabLst>
                <a:tab pos="271463" algn="l"/>
              </a:tabLst>
            </a:pPr>
            <a:r>
              <a:rPr lang="ru-RU" sz="1400" b="1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Рекомендации по заполнению формы  «Сведения об изменениях в состоянии здоровья лица, зарегистрированного в НРЭР»</a:t>
            </a:r>
            <a:endParaRPr lang="ru-RU" sz="1400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0" lvl="1" algn="ctr">
              <a:spcAft>
                <a:spcPts val="0"/>
              </a:spcAft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(Письмо Минздрава России от 13.05.2015 г. № 24‑3/10/2-2096)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b="1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…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Заполнение раздела III − Информация об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обследовании и снятии с учета в течение года</a:t>
            </a:r>
          </a:p>
          <a:p>
            <a:pPr marL="0" marR="0" lvl="1" indent="0" algn="just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1 строка − обследование в течение года:</a:t>
            </a:r>
          </a:p>
          <a:p>
            <a:pPr marL="0" marR="0" lvl="1" indent="0" algn="just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1 − если в медицинской карте амбулаторного больного за отчетный год нет ни одной записи о каких-либо обследованиях (ни об обследованиях в плане диспансеризации, ни об обследованиях по обращению)…</a:t>
            </a:r>
          </a:p>
          <a:p>
            <a:pPr marL="0" marR="0" lvl="1" indent="0" algn="just" defTabSz="914400" eaLnBrk="1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2 − обследование проводилось.</a:t>
            </a:r>
          </a:p>
          <a:p>
            <a:pPr marL="0" marR="0" lvl="1" indent="0" algn="ctr" defTabSz="91440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b="1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…</a:t>
            </a:r>
            <a:endParaRPr lang="ru-RU" sz="1400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0" marR="0" lvl="1" indent="0" algn="ctr" defTabSz="914400" eaLnBrk="1" latinLnBrk="0" hangingPunct="1">
              <a:lnSpc>
                <a:spcPct val="100000"/>
              </a:lnSpc>
              <a:spcAft>
                <a:spcPts val="40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Заполнение раздела VI − Диагнозы заболеваний за отчетный год</a:t>
            </a:r>
          </a:p>
          <a:p>
            <a:pPr marL="0" marR="0" lvl="1" indent="269875" algn="just" defTabSz="914400" eaLnBrk="0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Записывается информация по всем заболеваниям, перенесённым обследуемым в отчетном году. Указываются все острые и хронические заболевания, независимо от того, указывались ли они ранее, и было или нет обострение хронического заболевания.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1165920"/>
            <a:ext cx="2762155" cy="392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000" y="1497600"/>
            <a:ext cx="18859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5600" y="1584176"/>
            <a:ext cx="1905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942132"/>
            <a:ext cx="2471738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формы № 15 в ПО НРЭР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1707654"/>
            <a:ext cx="250507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39552" y="4650188"/>
            <a:ext cx="5328592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http://www.nrer.ru/posad/distrib/manwin32.pdf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2427734"/>
            <a:ext cx="23050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17600" y="1393200"/>
            <a:ext cx="489108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000" y="1497600"/>
            <a:ext cx="188595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формы. Связывание.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4650188"/>
            <a:ext cx="5112568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http://www.nrer.ru/posad/distrib/manadmin.pdf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2118345"/>
            <a:ext cx="311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355726"/>
            <a:ext cx="2066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73227" y="2643758"/>
            <a:ext cx="2066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347" y="2935585"/>
            <a:ext cx="2066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Форма № 15. Таблица 1000.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1520" y="1275606"/>
          <a:ext cx="8624631" cy="3292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60040"/>
                <a:gridCol w="1440160"/>
                <a:gridCol w="504056"/>
                <a:gridCol w="905522"/>
                <a:gridCol w="1038694"/>
                <a:gridCol w="635635"/>
                <a:gridCol w="1150182"/>
                <a:gridCol w="86391"/>
                <a:gridCol w="1063791"/>
              </a:tblGrid>
              <a:tr h="324000"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Категория учёта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№</a:t>
                      </a:r>
                      <a:b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</a:b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стр.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Состояло на учёте на начало отчётного года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Взято на учёт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Снято с учёта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Состоит на учёте на конец отчётного года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Обследовано в отчётном году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8150">
                <a:tc vMerge="1">
                  <a:txBody>
                    <a:bodyPr/>
                    <a:lstStyle/>
                    <a:p>
                      <a:pPr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Выбыло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Исключено из регистра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Умерло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hMerge="1" vMerge="1"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5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6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7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8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Все категории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ЧАЭС1: ОЛБ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ЧАЭС2: инвалиды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8150">
                <a:tc gridSpan="10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</a:pPr>
                      <a:r>
                        <a:rPr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ВПОР: ветераны подразделений особого риска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25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9552" y="4651200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http://www.nrer.ru/866_pril3.pdf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Форма № 15. Таблицы 2000-4000.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153740"/>
            <a:ext cx="8748464" cy="359376"/>
          </a:xfrm>
          <a:prstGeom prst="rect">
            <a:avLst/>
          </a:prstGeom>
          <a:noFill/>
        </p:spPr>
        <p:txBody>
          <a:bodyPr wrap="square" lIns="81585" tIns="40790" rIns="81585" bIns="40790" rtlCol="0">
            <a:spAutoFit/>
          </a:bodyPr>
          <a:lstStyle/>
          <a:p>
            <a:pPr marL="0" lvl="1" algn="just">
              <a:spcAft>
                <a:spcPts val="1071"/>
              </a:spcAf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2000 – общ. заболеваемость; 3000 – первич. заболеваемость; 4000 – смертность.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67600" y="1563638"/>
          <a:ext cx="8280864" cy="3064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60040"/>
                <a:gridCol w="504000"/>
                <a:gridCol w="504000"/>
                <a:gridCol w="4968664"/>
                <a:gridCol w="504000"/>
              </a:tblGrid>
              <a:tr h="324000"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Категория учёта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№</a:t>
                      </a:r>
                      <a:b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</a:b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стр.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Коды по МКБ-10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000"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A00-</a:t>
                      </a: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9</a:t>
                      </a: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C00-D48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…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S00-T98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Все категории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ЧАЭС1: ОЛБ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ЧАЭС2: инвалиды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2999">
                <a:tc gridSpan="6">
                  <a:txBody>
                    <a:bodyPr/>
                    <a:lstStyle/>
                    <a:p>
                      <a:pPr marL="5220000" indent="0" algn="l">
                        <a:lnSpc>
                          <a:spcPct val="90000"/>
                        </a:lnSpc>
                      </a:pPr>
                      <a:r>
                        <a:rPr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ВПОР: ветераны подразделений особого риска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25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9552" y="4651200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http://www.nrer.ru/866_pril3.pdf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формы № 15. 1) База данных.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8100392" y="120673"/>
            <a:ext cx="1008112" cy="650877"/>
            <a:chOff x="8100392" y="120673"/>
            <a:chExt cx="1008112" cy="650877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26000" y="120673"/>
              <a:ext cx="704538" cy="45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8100392" y="532183"/>
              <a:ext cx="1008112" cy="23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608" tIns="40802" rIns="81608" bIns="40802">
              <a:spAutoFit/>
            </a:bodyPr>
            <a:lstStyle/>
            <a:p>
              <a:pPr>
                <a:lnSpc>
                  <a:spcPct val="85000"/>
                </a:lnSpc>
                <a:spcAft>
                  <a:spcPts val="600"/>
                </a:spcAft>
              </a:pPr>
              <a:r>
                <a:rPr lang="en-US" sz="120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20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68144" y="3435846"/>
            <a:ext cx="3275856" cy="1738221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66700" lvl="1" indent="-2667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tabLst>
                <a:tab pos="266700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полноты данных за отчётный год</a:t>
            </a:r>
          </a:p>
          <a:p>
            <a:pPr marL="266700" lvl="1" indent="-2667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tabLst>
                <a:tab pos="266700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наличия ошибок, непосредственно влияющих на значения показателей формы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215" y="1205700"/>
            <a:ext cx="7480177" cy="381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20776</TotalTime>
  <Words>416</Words>
  <Application>Microsoft Office PowerPoint</Application>
  <PresentationFormat>Экран (16:9)</PresentationFormat>
  <Paragraphs>135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Слайд 1</vt:lpstr>
      <vt:lpstr>Нормативная база формы № 15</vt:lpstr>
      <vt:lpstr>Нормативная база ведения НРЭР</vt:lpstr>
      <vt:lpstr>Полнота данных за отчётный год</vt:lpstr>
      <vt:lpstr>Подготовка формы № 15 в ПО НРЭР</vt:lpstr>
      <vt:lpstr>Подготовка формы. Связывание.</vt:lpstr>
      <vt:lpstr>Форма № 15. Таблица 1000.</vt:lpstr>
      <vt:lpstr>Форма № 15. Таблицы 2000-4000.</vt:lpstr>
      <vt:lpstr>Приём формы № 15. 1) База данных.</vt:lpstr>
      <vt:lpstr>Приём формы № 15. 2) МЕДСТАТ.</vt:lpstr>
      <vt:lpstr>Приём и анализ форм № 15</vt:lpstr>
      <vt:lpstr>Слайд 12</vt:lpstr>
    </vt:vector>
  </TitlesOfParts>
  <Company>NRER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Программное обеспечение для сбора и анализа данных НРЭР ПОСАД НРЭР</dc:title>
  <dc:creator>tka</dc:creator>
  <cp:lastModifiedBy>Константин Туманов</cp:lastModifiedBy>
  <cp:revision>1136</cp:revision>
  <dcterms:created xsi:type="dcterms:W3CDTF">2009-03-24T07:03:03Z</dcterms:created>
  <dcterms:modified xsi:type="dcterms:W3CDTF">2019-11-29T15:37:55Z</dcterms:modified>
</cp:coreProperties>
</file>